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tif" ContentType="image/tif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6"/>
  </p:notesMasterIdLst>
  <p:sldIdLst>
    <p:sldId id="263" r:id="rId2"/>
    <p:sldId id="257" r:id="rId3"/>
    <p:sldId id="269" r:id="rId4"/>
    <p:sldId id="270" r:id="rId5"/>
    <p:sldId id="271" r:id="rId6"/>
    <p:sldId id="28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5"/>
    <p:restoredTop sz="94753"/>
  </p:normalViewPr>
  <p:slideViewPr>
    <p:cSldViewPr snapToGrid="0" snapToObjects="1">
      <p:cViewPr>
        <p:scale>
          <a:sx n="110" d="100"/>
          <a:sy n="110" d="100"/>
        </p:scale>
        <p:origin x="1624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2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 smtClean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  <a:endParaRPr lang="en-US" sz="900" b="0" i="1" spc="225" dirty="0">
              <a:solidFill>
                <a:srgbClr val="00ACD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 smtClean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  <a:endParaRPr lang="en-US" sz="900" b="0" i="1" spc="225" dirty="0">
              <a:solidFill>
                <a:srgbClr val="00ACD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 smtClean="0">
                <a:solidFill>
                  <a:srgbClr val="00ACD9"/>
                </a:solidFill>
              </a:rPr>
              <a:t>PRESENTED BY</a:t>
            </a:r>
            <a:endParaRPr lang="en-US" sz="900" i="1" spc="225" dirty="0">
              <a:solidFill>
                <a:srgbClr val="00ACD9"/>
              </a:solidFill>
            </a:endParaRP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 smtClean="0">
                <a:solidFill>
                  <a:srgbClr val="00ACD9"/>
                </a:solidFill>
              </a:rPr>
              <a:t>PRESENTED BY</a:t>
            </a:r>
            <a:endParaRPr lang="en-US" sz="900" i="1" spc="225" dirty="0">
              <a:solidFill>
                <a:srgbClr val="00ACD9"/>
              </a:solidFill>
            </a:endParaRP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4" Type="http://schemas.openxmlformats.org/officeDocument/2006/relationships/image" Target="../media/image440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oleObject" Target="../embeddings/oleObject1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45.emf"/><Relationship Id="rId8" Type="http://schemas.openxmlformats.org/officeDocument/2006/relationships/image" Target="../media/image5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3" Type="http://schemas.openxmlformats.org/officeDocument/2006/relationships/image" Target="../media/image4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8.tif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27.jpeg"/><Relationship Id="rId6" Type="http://schemas.openxmlformats.org/officeDocument/2006/relationships/image" Target="../media/image32.jpeg"/><Relationship Id="rId7" Type="http://schemas.openxmlformats.org/officeDocument/2006/relationships/image" Target="../media/image33.jpe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380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 smtClean="0"/>
              <a:t>Stefan P. Domino </a:t>
            </a:r>
          </a:p>
          <a:p>
            <a:r>
              <a:rPr lang="en-US" dirty="0" smtClean="0"/>
              <a:t>Computational Thermal and Fluid Mechanics</a:t>
            </a:r>
          </a:p>
          <a:p>
            <a:r>
              <a:rPr lang="en-US" dirty="0" smtClean="0"/>
              <a:t>Sandia National Laboratories </a:t>
            </a:r>
            <a:r>
              <a:rPr lang="de-DE" dirty="0"/>
              <a:t>SAND2018-4536 PE</a:t>
            </a:r>
            <a:endParaRPr lang="en-US"/>
          </a:p>
          <a:p>
            <a:endParaRPr lang="en-US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 dirty="0" smtClean="0"/>
              <a:t>Guest Lecture Stanford ME469:</a:t>
            </a:r>
            <a:br>
              <a:rPr lang="en-US" dirty="0" smtClean="0"/>
            </a:br>
            <a:r>
              <a:rPr lang="en-US" dirty="0" smtClean="0"/>
              <a:t>Multiphysics 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95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055"/>
          <p:cNvSpPr txBox="1">
            <a:spLocks noChangeArrowheads="1"/>
          </p:cNvSpPr>
          <p:nvPr/>
        </p:nvSpPr>
        <p:spPr bwMode="auto">
          <a:xfrm>
            <a:off x="5364462" y="4436277"/>
            <a:ext cx="228600" cy="228600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995578" cy="462343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Steady, non-scattering Radiative Transport Equation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Irradiation (incoming),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Grey, diffuse boundary condition (given transmissivity, </a:t>
            </a:r>
            <a:r>
              <a:rPr lang="en-US" dirty="0" smtClean="0">
                <a:latin typeface="symbol" charset="2"/>
              </a:rPr>
              <a:t>t</a:t>
            </a:r>
            <a:r>
              <a:rPr lang="en-US" dirty="0" smtClean="0"/>
              <a:t>, emissivity </a:t>
            </a:r>
            <a:r>
              <a:rPr lang="en-US" dirty="0" smtClean="0">
                <a:latin typeface="symbol" charset="2"/>
              </a:rPr>
              <a:t>e</a:t>
            </a:r>
            <a:r>
              <a:rPr lang="en-US" dirty="0" smtClean="0"/>
              <a:t>, and reflectivity, </a:t>
            </a:r>
            <a:r>
              <a:rPr lang="en-US" dirty="0" smtClean="0">
                <a:latin typeface="symbol" charset="2"/>
              </a:rPr>
              <a:t>r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dirty="0" smtClean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charset="2"/>
              </a:rPr>
              <a:t> </a:t>
            </a:r>
            <a:r>
              <a:rPr lang="en-US" dirty="0" smtClean="0"/>
              <a:t>With boundary condition,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46829" y="4207784"/>
                <a:ext cx="2806419" cy="61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𝜏𝜎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𝜀𝜎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829" y="4207784"/>
                <a:ext cx="2806419" cy="6127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PMR/Thermal </a:t>
            </a:r>
            <a:r>
              <a:rPr lang="en-US" dirty="0" smtClean="0"/>
              <a:t>Coupling Equations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46829" y="1706649"/>
                <a:ext cx="2806419" cy="732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f>
                        <m:f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829" y="1706649"/>
                <a:ext cx="2806419" cy="7320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46829" y="2878413"/>
                <a:ext cx="2806419" cy="889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829" y="2878413"/>
                <a:ext cx="2806419" cy="88966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310851" y="5260284"/>
                <a:ext cx="40783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851" y="5260284"/>
                <a:ext cx="4078375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003401" y="6065134"/>
                <a:ext cx="2768972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01" y="6065134"/>
                <a:ext cx="2768972" cy="69717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55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 txBox="1">
            <a:spLocks/>
          </p:cNvSpPr>
          <p:nvPr/>
        </p:nvSpPr>
        <p:spPr>
          <a:xfrm>
            <a:off x="5072240" y="1445811"/>
            <a:ext cx="3576601" cy="384792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 smtClean="0"/>
              <a:t> Compute amplification factor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Requiring: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CHT via flux transfer: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Explicit RHS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Unstable for certain time steps and material properties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CHT via convection coefficient: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Implicit LHS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Unconditionally stable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Conjugate Heat Transfer Stability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3576601" cy="60776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Consider a simple CHT problem</a:t>
            </a:r>
            <a:endParaRPr lang="en-US" dirty="0"/>
          </a:p>
        </p:txBody>
      </p:sp>
      <p:pic>
        <p:nvPicPr>
          <p:cNvPr id="5" name="Picture 4" descr="geometr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938" y="2190750"/>
            <a:ext cx="3943350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60338" y="4989513"/>
            <a:ext cx="42640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Times New Roman" charset="0"/>
              </a:rPr>
              <a:t>Simplified 1D geometry with 2 nodes for stability analysis of CHT</a:t>
            </a: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02565"/>
              </p:ext>
            </p:extLst>
          </p:nvPr>
        </p:nvGraphicFramePr>
        <p:xfrm>
          <a:off x="5948363" y="1787800"/>
          <a:ext cx="1490662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Equation" r:id="rId4" imgW="698594" imgH="203509" progId="">
                  <p:embed/>
                </p:oleObj>
              </mc:Choice>
              <mc:Fallback>
                <p:oleObj name="Equation" r:id="rId4" imgW="698594" imgH="20350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8363" y="1787800"/>
                        <a:ext cx="1490662" cy="4349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639532"/>
              </p:ext>
            </p:extLst>
          </p:nvPr>
        </p:nvGraphicFramePr>
        <p:xfrm>
          <a:off x="6332538" y="2533925"/>
          <a:ext cx="700087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Equation" r:id="rId6" imgW="381231" imgH="254287" progId="">
                  <p:embed/>
                </p:oleObj>
              </mc:Choice>
              <mc:Fallback>
                <p:oleObj name="Equation" r:id="rId6" imgW="381231" imgH="25428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2538" y="2533925"/>
                        <a:ext cx="700087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1862" y="5547843"/>
                <a:ext cx="30409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∞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62" y="5547843"/>
                <a:ext cx="3040975" cy="69717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93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Conjugate Heat Transfer Stability, In Practice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Transient heated laminar pipe in a 180 degree bend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Water, Re = 2000, inflow T = 300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Copper jacket, boundary </a:t>
            </a:r>
            <a:r>
              <a:rPr lang="mr-IN" dirty="0" smtClean="0"/>
              <a:t>–</a:t>
            </a:r>
            <a:r>
              <a:rPr lang="en-US" dirty="0" smtClean="0"/>
              <a:t> 350K</a:t>
            </a:r>
            <a:endParaRPr lang="en-US" dirty="0"/>
          </a:p>
        </p:txBody>
      </p:sp>
      <p:pic>
        <p:nvPicPr>
          <p:cNvPr id="5" name="Picture 10" descr="180TubeCH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7950" y="3287713"/>
            <a:ext cx="3116263" cy="296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4" descr="badNLresCH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9205" y="2834875"/>
            <a:ext cx="4025358" cy="358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851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Linearization Procedures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7970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PMR and heat conduction radiative boundary condition: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PMR and fluids coupling, linearized divergence of the radiative flux,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In practice, such procedures enhance stability for the multi-physics coupling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In the case of Fluids/CHT, one could possibly </a:t>
            </a:r>
            <a:r>
              <a:rPr lang="en-US" dirty="0" err="1" smtClean="0"/>
              <a:t>monolitically</a:t>
            </a:r>
            <a:r>
              <a:rPr lang="en-US" dirty="0" smtClean="0"/>
              <a:t> couple the systems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In the case of Fluids/PMR, monolithic coupling is not practical as the intensity system is ~ N</a:t>
            </a:r>
            <a:r>
              <a:rPr lang="en-US" baseline="30000" dirty="0" smtClean="0"/>
              <a:t>2</a:t>
            </a:r>
            <a:r>
              <a:rPr lang="en-US" dirty="0" smtClean="0"/>
              <a:t>, where N is generally O(8)</a:t>
            </a:r>
            <a:endParaRPr lang="en-US" baseline="30000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5987" y="2084599"/>
                <a:ext cx="40783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mr-I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7" y="2084599"/>
                <a:ext cx="4078375" cy="69717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87887" y="2084599"/>
                <a:ext cx="4078375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𝑙h𝑠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=4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𝜀𝜎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87" y="2084599"/>
                <a:ext cx="4078375" cy="6190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15987" y="3570417"/>
                <a:ext cx="3453242" cy="660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sup>
                          </m:sSub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7" y="3570417"/>
                <a:ext cx="3453242" cy="6605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822657" y="3541567"/>
                <a:ext cx="4078375" cy="696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𝑙h𝑠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</m:d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16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sSup>
                        <m:sSup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p>
                      </m:sSup>
                      <m:f>
                        <m:fPr>
                          <m:ctrlP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657" y="3541567"/>
                <a:ext cx="4078375" cy="69628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77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Multiphysics Coupling: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/>
              <a:t> Multiphysics applications are abundant in engineering applications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Turbulent, reacting flow with PMR and CHT requires a wide range of length and time scale resolution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Monolithic approaches are ideal from a splitting perspective, however, can be prohibitively expensive when considering systems such as PMR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Linearization can augment time step stability and should be exploited when possible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2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Multiphysics Coupling: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/>
              <a:t> Examples of </a:t>
            </a:r>
            <a:r>
              <a:rPr lang="en-US" dirty="0" err="1" smtClean="0"/>
              <a:t>multiphysics</a:t>
            </a:r>
            <a:r>
              <a:rPr lang="en-US" dirty="0" smtClean="0"/>
              <a:t> coupling with emphasis on fluids, PMR, and CHT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Monolithic vs </a:t>
            </a:r>
            <a:r>
              <a:rPr lang="en-US" dirty="0"/>
              <a:t>O</a:t>
            </a:r>
            <a:r>
              <a:rPr lang="en-US" dirty="0" smtClean="0"/>
              <a:t>perator Split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Details of PMR/Fluids Coupling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Details of PMR/Thermal Coupling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Details of Fluids/Thermal Coupling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Verification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Stability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53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Live in a Multiphysics World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Fluid/Structure coupling: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Wind turbines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</a:t>
            </a:r>
            <a:r>
              <a:rPr lang="en-US" dirty="0" smtClean="0"/>
              <a:t>ing fluttering,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Non-isothermal fluids/participating media radiation: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Fires,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</a:t>
            </a:r>
            <a:r>
              <a:rPr lang="en-US" dirty="0" smtClean="0"/>
              <a:t>atural gas and coal combustion,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melting, </a:t>
            </a:r>
            <a:r>
              <a:rPr lang="en-US" dirty="0" err="1" smtClean="0"/>
              <a:t>ethlyne</a:t>
            </a:r>
            <a:r>
              <a:rPr lang="en-US" dirty="0" smtClean="0"/>
              <a:t> production,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Conjugate heat transfer: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Object-in-fire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Gas turbine fine cooling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Often times, we note a time and length scale disparity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For example, consider heating a pan on a home burner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The coupling architect must generally choose between monolithic and split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For monolithic, the equations are provided, therefore, the challenge becomes managing a monolithic </a:t>
            </a:r>
            <a:r>
              <a:rPr lang="en-US" dirty="0" err="1" smtClean="0"/>
              <a:t>sytem</a:t>
            </a:r>
            <a:r>
              <a:rPr lang="en-US" dirty="0" smtClean="0"/>
              <a:t> solve, storage and code design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For operator split, there can be an “art” in determination of stable couplings due to </a:t>
            </a:r>
            <a:r>
              <a:rPr lang="en-US" dirty="0" err="1" smtClean="0"/>
              <a:t>Eignevalue</a:t>
            </a:r>
            <a:r>
              <a:rPr lang="en-US" dirty="0" smtClean="0"/>
              <a:t> spread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28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AutoShape 10"/>
          <p:cNvSpPr>
            <a:spLocks noChangeArrowheads="1"/>
          </p:cNvSpPr>
          <p:nvPr/>
        </p:nvSpPr>
        <p:spPr bwMode="auto">
          <a:xfrm rot="2271108" flipH="1">
            <a:off x="1497013" y="3906838"/>
            <a:ext cx="3470275" cy="668337"/>
          </a:xfrm>
          <a:prstGeom prst="rightArrow">
            <a:avLst>
              <a:gd name="adj1" fmla="val 50000"/>
              <a:gd name="adj2" fmla="val 129810"/>
            </a:avLst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Convection Coef/Temp    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Conjugate Heat Transfer Coupling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30803" y="1441701"/>
            <a:ext cx="4128983" cy="66489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Common in engineering applications that require efficient heating or cooling of objects</a:t>
            </a:r>
            <a:endParaRPr lang="en-US" dirty="0"/>
          </a:p>
        </p:txBody>
      </p:sp>
      <p:sp>
        <p:nvSpPr>
          <p:cNvPr id="76" name="Oval 16"/>
          <p:cNvSpPr>
            <a:spLocks noChangeArrowheads="1"/>
          </p:cNvSpPr>
          <p:nvPr/>
        </p:nvSpPr>
        <p:spPr bwMode="auto">
          <a:xfrm>
            <a:off x="4234525" y="4468813"/>
            <a:ext cx="2295525" cy="2295525"/>
          </a:xfrm>
          <a:prstGeom prst="ellipse">
            <a:avLst/>
          </a:prstGeom>
          <a:solidFill>
            <a:srgbClr val="FF9900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AutoShape 9"/>
          <p:cNvSpPr>
            <a:spLocks noChangeArrowheads="1"/>
          </p:cNvSpPr>
          <p:nvPr/>
        </p:nvSpPr>
        <p:spPr bwMode="auto">
          <a:xfrm rot="2265871">
            <a:off x="1878013" y="3227388"/>
            <a:ext cx="3303587" cy="668337"/>
          </a:xfrm>
          <a:prstGeom prst="rightArrow">
            <a:avLst>
              <a:gd name="adj1" fmla="val 50000"/>
              <a:gd name="adj2" fmla="val 123575"/>
            </a:avLst>
          </a:prstGeom>
          <a:solidFill>
            <a:srgbClr val="99FF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Temperature</a:t>
            </a:r>
          </a:p>
        </p:txBody>
      </p:sp>
      <p:sp>
        <p:nvSpPr>
          <p:cNvPr id="79" name="Oval 18"/>
          <p:cNvSpPr>
            <a:spLocks noChangeArrowheads="1"/>
          </p:cNvSpPr>
          <p:nvPr/>
        </p:nvSpPr>
        <p:spPr bwMode="auto">
          <a:xfrm>
            <a:off x="119063" y="1058863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Text Box 20"/>
          <p:cNvSpPr txBox="1">
            <a:spLocks noChangeArrowheads="1"/>
          </p:cNvSpPr>
          <p:nvPr/>
        </p:nvSpPr>
        <p:spPr bwMode="auto">
          <a:xfrm rot="2253052">
            <a:off x="2644775" y="3681413"/>
            <a:ext cx="1411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bg2"/>
                </a:solidFill>
              </a:rPr>
              <a:t>SURFACE</a:t>
            </a:r>
          </a:p>
        </p:txBody>
      </p:sp>
      <p:sp>
        <p:nvSpPr>
          <p:cNvPr id="81" name="Text Box 23"/>
          <p:cNvSpPr txBox="1">
            <a:spLocks noChangeArrowheads="1"/>
          </p:cNvSpPr>
          <p:nvPr/>
        </p:nvSpPr>
        <p:spPr bwMode="auto">
          <a:xfrm>
            <a:off x="73025" y="1636713"/>
            <a:ext cx="239395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Conduction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Heat Transfer,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Enclosure Radiation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 DOF/node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 + chemistry</a:t>
            </a:r>
          </a:p>
        </p:txBody>
      </p:sp>
      <p:sp>
        <p:nvSpPr>
          <p:cNvPr id="82" name="Text Box 24"/>
          <p:cNvSpPr txBox="1">
            <a:spLocks noChangeArrowheads="1"/>
          </p:cNvSpPr>
          <p:nvPr/>
        </p:nvSpPr>
        <p:spPr bwMode="auto">
          <a:xfrm>
            <a:off x="4339300" y="5172075"/>
            <a:ext cx="20256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Turbulent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Fluid Mechanics,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Combustion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15 </a:t>
            </a:r>
            <a:r>
              <a:rPr lang="en-US" sz="1400" b="1" dirty="0" err="1">
                <a:solidFill>
                  <a:schemeClr val="tx1"/>
                </a:solidFill>
              </a:rPr>
              <a:t>dof</a:t>
            </a:r>
            <a:r>
              <a:rPr lang="en-US" sz="1400" b="1" dirty="0">
                <a:solidFill>
                  <a:schemeClr val="tx1"/>
                </a:solidFill>
              </a:rPr>
              <a:t>/node</a:t>
            </a:r>
          </a:p>
        </p:txBody>
      </p:sp>
      <p:sp>
        <p:nvSpPr>
          <p:cNvPr id="83" name="Line 26"/>
          <p:cNvSpPr>
            <a:spLocks noChangeShapeType="1"/>
          </p:cNvSpPr>
          <p:nvPr/>
        </p:nvSpPr>
        <p:spPr bwMode="auto">
          <a:xfrm>
            <a:off x="239713" y="1662113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615987" y="1222606"/>
            <a:ext cx="138211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smtClean="0"/>
              <a:t>Thermal</a:t>
            </a:r>
            <a:endParaRPr lang="en-US" sz="2400" b="1" dirty="0"/>
          </a:p>
        </p:txBody>
      </p:sp>
      <p:sp>
        <p:nvSpPr>
          <p:cNvPr id="85" name="Line 30"/>
          <p:cNvSpPr>
            <a:spLocks noChangeShapeType="1"/>
          </p:cNvSpPr>
          <p:nvPr/>
        </p:nvSpPr>
        <p:spPr bwMode="auto">
          <a:xfrm>
            <a:off x="4381500" y="5132388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6" name="Text Box 51"/>
          <p:cNvSpPr txBox="1">
            <a:spLocks noChangeArrowheads="1"/>
          </p:cNvSpPr>
          <p:nvPr/>
        </p:nvSpPr>
        <p:spPr bwMode="auto">
          <a:xfrm>
            <a:off x="4858413" y="4687888"/>
            <a:ext cx="103906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 smtClean="0"/>
              <a:t>Fluids</a:t>
            </a:r>
            <a:endParaRPr lang="en-US" sz="2400" b="1" dirty="0"/>
          </a:p>
        </p:txBody>
      </p:sp>
      <p:pic>
        <p:nvPicPr>
          <p:cNvPr id="87" name="Picture 53" descr="180TubeCH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2325688"/>
            <a:ext cx="2405063" cy="229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" name="Line 54"/>
          <p:cNvSpPr>
            <a:spLocks noChangeShapeType="1"/>
          </p:cNvSpPr>
          <p:nvPr/>
        </p:nvSpPr>
        <p:spPr bwMode="auto">
          <a:xfrm flipH="1" flipV="1">
            <a:off x="8188325" y="4259263"/>
            <a:ext cx="536575" cy="87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9" name="Line 55"/>
          <p:cNvSpPr>
            <a:spLocks noChangeShapeType="1"/>
          </p:cNvSpPr>
          <p:nvPr/>
        </p:nvSpPr>
        <p:spPr bwMode="auto">
          <a:xfrm>
            <a:off x="8462963" y="2933700"/>
            <a:ext cx="438150" cy="44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0" name="Rectangle 56"/>
          <p:cNvSpPr>
            <a:spLocks noChangeArrowheads="1"/>
          </p:cNvSpPr>
          <p:nvPr/>
        </p:nvSpPr>
        <p:spPr bwMode="auto">
          <a:xfrm>
            <a:off x="5638800" y="2605088"/>
            <a:ext cx="481013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/>
              <a:t>Tb</a:t>
            </a:r>
          </a:p>
        </p:txBody>
      </p:sp>
      <p:pic>
        <p:nvPicPr>
          <p:cNvPr id="91" name="Picture 58" descr="trbCHT"/>
          <p:cNvPicPr>
            <a:picLocks noChangeAspect="1" noChangeArrowheads="1"/>
          </p:cNvPicPr>
          <p:nvPr/>
        </p:nvPicPr>
        <p:blipFill>
          <a:blip r:embed="rId3"/>
          <a:srcRect t="25800" b="17200"/>
          <a:stretch>
            <a:fillRect/>
          </a:stretch>
        </p:blipFill>
        <p:spPr bwMode="auto">
          <a:xfrm>
            <a:off x="239713" y="4651375"/>
            <a:ext cx="2962275" cy="1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" name="Rectangle 59"/>
          <p:cNvSpPr>
            <a:spLocks noChangeArrowheads="1"/>
          </p:cNvSpPr>
          <p:nvPr/>
        </p:nvSpPr>
        <p:spPr bwMode="auto">
          <a:xfrm>
            <a:off x="877888" y="6184900"/>
            <a:ext cx="240030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/>
              <a:t>Turbulent pipe CHT</a:t>
            </a:r>
          </a:p>
        </p:txBody>
      </p:sp>
      <p:sp>
        <p:nvSpPr>
          <p:cNvPr id="93" name="Rectangle 60"/>
          <p:cNvSpPr>
            <a:spLocks noChangeArrowheads="1"/>
          </p:cNvSpPr>
          <p:nvPr/>
        </p:nvSpPr>
        <p:spPr bwMode="auto">
          <a:xfrm>
            <a:off x="2244725" y="5514975"/>
            <a:ext cx="481013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/>
              <a:t>Tb</a:t>
            </a:r>
          </a:p>
        </p:txBody>
      </p:sp>
    </p:spTree>
    <p:extLst>
      <p:ext uri="{BB962C8B-B14F-4D97-AF65-F5344CB8AC3E}">
        <p14:creationId xmlns:p14="http://schemas.microsoft.com/office/powerpoint/2010/main" val="73374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Heat Transfer </a:t>
            </a:r>
            <a:r>
              <a:rPr lang="en-US" dirty="0" smtClean="0"/>
              <a:t>Coupling, Equations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2748335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Favre-averaged static enthalpy equation: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Thermal heat conduction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Interface condition</a:t>
            </a:r>
            <a:endParaRPr lang="en-US" dirty="0"/>
          </a:p>
        </p:txBody>
      </p:sp>
      <p:sp>
        <p:nvSpPr>
          <p:cNvPr id="5" name="Text Box 1055"/>
          <p:cNvSpPr txBox="1">
            <a:spLocks noChangeArrowheads="1"/>
          </p:cNvSpPr>
          <p:nvPr/>
        </p:nvSpPr>
        <p:spPr bwMode="auto">
          <a:xfrm>
            <a:off x="3230585" y="3989502"/>
            <a:ext cx="1680724" cy="366712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p:pic>
        <p:nvPicPr>
          <p:cNvPr id="9" name="Picture 1053" descr="tet_mes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6852" y="4107947"/>
            <a:ext cx="3240442" cy="27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53076" y="2870585"/>
                <a:ext cx="4893849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𝐻𝐶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076" y="2870585"/>
                <a:ext cx="4893849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53077" y="1972267"/>
                <a:ext cx="3453242" cy="543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sup>
                        </m:sSub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077" y="1972267"/>
                <a:ext cx="3453242" cy="543931"/>
              </a:xfrm>
              <a:prstGeom prst="rect">
                <a:avLst/>
              </a:prstGeom>
              <a:blipFill rotWithShape="0">
                <a:blip r:embed="rId4"/>
                <a:stretch>
                  <a:fillRect l="-177"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96274" y="4009448"/>
                <a:ext cx="1349346" cy="3268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𝐻𝐶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274" y="4009448"/>
                <a:ext cx="1349346" cy="326821"/>
              </a:xfrm>
              <a:prstGeom prst="rect">
                <a:avLst/>
              </a:prstGeom>
              <a:blipFill rotWithShape="0">
                <a:blip r:embed="rId5"/>
                <a:stretch>
                  <a:fillRect l="-5882" r="-3167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naluFacility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3" y="4356214"/>
            <a:ext cx="2845771" cy="2256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706319" y="3803991"/>
                <a:ext cx="30409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∞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19" y="3803991"/>
                <a:ext cx="3040975" cy="6971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94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Fluid/CHT Coupling Verification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Unstructured </a:t>
            </a:r>
            <a:r>
              <a:rPr lang="en-US" dirty="0"/>
              <a:t>heterogeneous mesh </a:t>
            </a:r>
            <a:r>
              <a:rPr lang="en-US" dirty="0" smtClean="0"/>
              <a:t>capability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Arbitrary </a:t>
            </a:r>
            <a:r>
              <a:rPr lang="en-US" dirty="0"/>
              <a:t>geometric </a:t>
            </a:r>
            <a:r>
              <a:rPr lang="en-US" dirty="0" smtClean="0"/>
              <a:t>complexity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Multi-block </a:t>
            </a:r>
            <a:r>
              <a:rPr lang="en-US" dirty="0"/>
              <a:t>domain variable transfer</a:t>
            </a:r>
          </a:p>
          <a:p>
            <a:endParaRPr lang="en-US" dirty="0"/>
          </a:p>
        </p:txBody>
      </p:sp>
      <p:pic>
        <p:nvPicPr>
          <p:cNvPr id="5" name="Picture 4" descr="tet_nonconf_interface_mesh"/>
          <p:cNvPicPr>
            <a:picLocks noChangeAspect="1" noChangeArrowheads="1"/>
          </p:cNvPicPr>
          <p:nvPr/>
        </p:nvPicPr>
        <p:blipFill>
          <a:blip r:embed="rId2"/>
          <a:srcRect l="9253" t="13617" r="11566" b="10893"/>
          <a:stretch>
            <a:fillRect/>
          </a:stretch>
        </p:blipFill>
        <p:spPr bwMode="auto">
          <a:xfrm>
            <a:off x="6046788" y="2946400"/>
            <a:ext cx="18034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ube_mesh"/>
          <p:cNvPicPr>
            <a:picLocks noChangeAspect="1" noChangeArrowheads="1"/>
          </p:cNvPicPr>
          <p:nvPr/>
        </p:nvPicPr>
        <p:blipFill>
          <a:blip r:embed="rId3"/>
          <a:srcRect t="14978"/>
          <a:stretch>
            <a:fillRect/>
          </a:stretch>
        </p:blipFill>
        <p:spPr bwMode="auto">
          <a:xfrm>
            <a:off x="663575" y="2744788"/>
            <a:ext cx="2525713" cy="182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tet_conf_interface_mesh"/>
          <p:cNvPicPr>
            <a:picLocks noChangeAspect="1" noChangeArrowheads="1"/>
          </p:cNvPicPr>
          <p:nvPr/>
        </p:nvPicPr>
        <p:blipFill>
          <a:blip r:embed="rId4"/>
          <a:srcRect l="9253" t="13617" r="11566" b="10893"/>
          <a:stretch>
            <a:fillRect/>
          </a:stretch>
        </p:blipFill>
        <p:spPr bwMode="auto">
          <a:xfrm>
            <a:off x="6046788" y="1555750"/>
            <a:ext cx="1798637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tet_mesh"/>
          <p:cNvPicPr>
            <a:picLocks noChangeAspect="1" noChangeArrowheads="1"/>
          </p:cNvPicPr>
          <p:nvPr/>
        </p:nvPicPr>
        <p:blipFill>
          <a:blip r:embed="rId5"/>
          <a:srcRect t="14978"/>
          <a:stretch>
            <a:fillRect/>
          </a:stretch>
        </p:blipFill>
        <p:spPr bwMode="auto">
          <a:xfrm>
            <a:off x="3060700" y="2743200"/>
            <a:ext cx="2439988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690943" y="3238500"/>
            <a:ext cx="1218603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Non-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conforming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7693025" y="2001838"/>
            <a:ext cx="1235075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Conforming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V="1">
            <a:off x="5441950" y="2432050"/>
            <a:ext cx="6096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5457825" y="3109913"/>
            <a:ext cx="6096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hexTetTransf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8731" y="4816475"/>
            <a:ext cx="3335399" cy="1825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hexTetTransferPlot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59602" y="4552367"/>
            <a:ext cx="2564345" cy="198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 descr="convergence_hexhex_no_int_src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42884" y="4543849"/>
            <a:ext cx="2700281" cy="202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906357" y="6538330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Linear (patch test)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851898" y="6488668"/>
            <a:ext cx="18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Trigometric</a:t>
            </a:r>
            <a:r>
              <a:rPr lang="en-US" dirty="0" smtClean="0"/>
              <a:t> MMS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85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Fluids/PMR Coupling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AutoShape 12"/>
          <p:cNvSpPr>
            <a:spLocks noChangeArrowheads="1"/>
          </p:cNvSpPr>
          <p:nvPr/>
        </p:nvSpPr>
        <p:spPr bwMode="auto">
          <a:xfrm rot="-3389524">
            <a:off x="5324469" y="3386557"/>
            <a:ext cx="2317750" cy="733663"/>
          </a:xfrm>
          <a:prstGeom prst="rightArrow">
            <a:avLst>
              <a:gd name="adj1" fmla="val 50000"/>
              <a:gd name="adj2" fmla="val 86698"/>
            </a:avLst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    T, </a:t>
            </a:r>
            <a:r>
              <a:rPr lang="en-US" dirty="0" smtClean="0">
                <a:latin typeface="symbol" charset="2"/>
                <a:sym typeface="Symbol" charset="2"/>
              </a:rPr>
              <a:t>m</a:t>
            </a:r>
            <a:r>
              <a:rPr lang="en-US" sz="1800" dirty="0" smtClean="0">
                <a:sym typeface="Symbol" charset="2"/>
              </a:rPr>
              <a:t>, </a:t>
            </a:r>
            <a:r>
              <a:rPr lang="en-US" sz="1800" dirty="0">
                <a:sym typeface="Symbol" charset="2"/>
              </a:rPr>
              <a:t>S</a:t>
            </a:r>
            <a:r>
              <a:rPr lang="en-US" sz="1800" baseline="-25000" dirty="0"/>
              <a:t>RTE</a:t>
            </a:r>
            <a:endParaRPr lang="en-US" sz="1800" dirty="0"/>
          </a:p>
        </p:txBody>
      </p:sp>
      <p:sp>
        <p:nvSpPr>
          <p:cNvPr id="6" name="AutoShape 13"/>
          <p:cNvSpPr>
            <a:spLocks noChangeArrowheads="1"/>
          </p:cNvSpPr>
          <p:nvPr/>
        </p:nvSpPr>
        <p:spPr bwMode="auto">
          <a:xfrm rot="18256419" flipH="1">
            <a:off x="5980907" y="3856831"/>
            <a:ext cx="2444750" cy="668337"/>
          </a:xfrm>
          <a:prstGeom prst="rightArrow">
            <a:avLst>
              <a:gd name="adj1" fmla="val 50000"/>
              <a:gd name="adj2" fmla="val 91449"/>
            </a:avLst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</a:t>
            </a:r>
            <a:r>
              <a:rPr lang="en-US" sz="1600"/>
              <a:t>       </a:t>
            </a:r>
          </a:p>
        </p:txBody>
      </p:sp>
      <p:sp>
        <p:nvSpPr>
          <p:cNvPr id="7" name="Oval 14"/>
          <p:cNvSpPr>
            <a:spLocks noChangeArrowheads="1"/>
          </p:cNvSpPr>
          <p:nvPr/>
        </p:nvSpPr>
        <p:spPr bwMode="auto">
          <a:xfrm>
            <a:off x="6673850" y="1073150"/>
            <a:ext cx="2295525" cy="2295525"/>
          </a:xfrm>
          <a:prstGeom prst="ellipse">
            <a:avLst/>
          </a:prstGeom>
          <a:solidFill>
            <a:srgbClr val="00CCFF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16"/>
          <p:cNvSpPr>
            <a:spLocks noChangeArrowheads="1"/>
          </p:cNvSpPr>
          <p:nvPr/>
        </p:nvSpPr>
        <p:spPr bwMode="auto">
          <a:xfrm>
            <a:off x="4257675" y="4468813"/>
            <a:ext cx="2295525" cy="2295525"/>
          </a:xfrm>
          <a:prstGeom prst="ellipse">
            <a:avLst/>
          </a:prstGeom>
          <a:solidFill>
            <a:srgbClr val="FF9900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7042150" y="1822450"/>
            <a:ext cx="16319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Participating 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Media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Radiation</a:t>
            </a:r>
          </a:p>
          <a:p>
            <a:endParaRPr lang="en-US" sz="800" b="1" dirty="0">
              <a:solidFill>
                <a:schemeClr val="tx1"/>
              </a:solidFill>
            </a:endParaRPr>
          </a:p>
          <a:p>
            <a:r>
              <a:rPr lang="en-US" sz="1400" b="1" dirty="0">
                <a:solidFill>
                  <a:schemeClr val="tx1"/>
                </a:solidFill>
              </a:rPr>
              <a:t>n(n+2) DOF/node</a:t>
            </a:r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 rot="-3381672">
            <a:off x="6243638" y="3746500"/>
            <a:ext cx="1416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VOLUME</a:t>
            </a:r>
          </a:p>
        </p:txBody>
      </p:sp>
      <p:sp>
        <p:nvSpPr>
          <p:cNvPr id="11" name="Text Box 24"/>
          <p:cNvSpPr txBox="1">
            <a:spLocks noChangeArrowheads="1"/>
          </p:cNvSpPr>
          <p:nvPr/>
        </p:nvSpPr>
        <p:spPr bwMode="auto">
          <a:xfrm>
            <a:off x="4362450" y="5172075"/>
            <a:ext cx="20256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Turbulent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Fluid Mechanics,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Combustion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15 </a:t>
            </a:r>
            <a:r>
              <a:rPr lang="en-US" sz="1400" b="1" dirty="0" err="1">
                <a:solidFill>
                  <a:schemeClr val="tx1"/>
                </a:solidFill>
              </a:rPr>
              <a:t>dof</a:t>
            </a:r>
            <a:r>
              <a:rPr lang="en-US" sz="1400" b="1" dirty="0">
                <a:solidFill>
                  <a:schemeClr val="tx1"/>
                </a:solidFill>
              </a:rPr>
              <a:t>/node</a:t>
            </a:r>
          </a:p>
        </p:txBody>
      </p:sp>
      <p:sp>
        <p:nvSpPr>
          <p:cNvPr id="12" name="Line 28"/>
          <p:cNvSpPr>
            <a:spLocks noChangeShapeType="1"/>
          </p:cNvSpPr>
          <p:nvPr/>
        </p:nvSpPr>
        <p:spPr bwMode="auto">
          <a:xfrm>
            <a:off x="6807200" y="1695450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 Box 29"/>
          <p:cNvSpPr txBox="1">
            <a:spLocks noChangeArrowheads="1"/>
          </p:cNvSpPr>
          <p:nvPr/>
        </p:nvSpPr>
        <p:spPr bwMode="auto">
          <a:xfrm>
            <a:off x="7494507" y="1250950"/>
            <a:ext cx="78258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 smtClean="0"/>
              <a:t>PMR</a:t>
            </a:r>
            <a:endParaRPr lang="en-US" sz="2400" b="1" dirty="0"/>
          </a:p>
        </p:txBody>
      </p:sp>
      <p:sp>
        <p:nvSpPr>
          <p:cNvPr id="14" name="Line 30"/>
          <p:cNvSpPr>
            <a:spLocks noChangeShapeType="1"/>
          </p:cNvSpPr>
          <p:nvPr/>
        </p:nvSpPr>
        <p:spPr bwMode="auto">
          <a:xfrm>
            <a:off x="4381500" y="5132388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4881563" y="4687888"/>
            <a:ext cx="103906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 smtClean="0"/>
              <a:t>Fluids</a:t>
            </a:r>
            <a:endParaRPr lang="en-US" sz="2400" b="1" dirty="0"/>
          </a:p>
        </p:txBody>
      </p:sp>
      <p:pic>
        <p:nvPicPr>
          <p:cNvPr id="16" name="Picture 32" descr="del_dot_q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-3339197">
            <a:off x="6934994" y="3891757"/>
            <a:ext cx="666750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1" descr="h2Deflec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863" y="4216400"/>
            <a:ext cx="2044700" cy="188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636608" y="6342927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Deflected reacting jet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9" y="1073150"/>
            <a:ext cx="3403600" cy="26543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22744" y="3838689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Pool fire</a:t>
            </a:r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534" y="1149403"/>
            <a:ext cx="1987416" cy="24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2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62343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Favre-averaged static enthalpy equation: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Steady, non-scattering Radiative Transport Equation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Scalar Flux,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Divergence of radiative flux,</a:t>
            </a:r>
            <a:endParaRPr lang="en-US" dirty="0"/>
          </a:p>
        </p:txBody>
      </p:sp>
      <p:sp>
        <p:nvSpPr>
          <p:cNvPr id="11" name="Text Box 1055"/>
          <p:cNvSpPr txBox="1">
            <a:spLocks noChangeArrowheads="1"/>
          </p:cNvSpPr>
          <p:nvPr/>
        </p:nvSpPr>
        <p:spPr bwMode="auto">
          <a:xfrm>
            <a:off x="3744004" y="3152152"/>
            <a:ext cx="378787" cy="372006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p:sp>
        <p:nvSpPr>
          <p:cNvPr id="10" name="Text Box 1055"/>
          <p:cNvSpPr txBox="1">
            <a:spLocks noChangeArrowheads="1"/>
          </p:cNvSpPr>
          <p:nvPr/>
        </p:nvSpPr>
        <p:spPr bwMode="auto">
          <a:xfrm>
            <a:off x="4911308" y="1972266"/>
            <a:ext cx="548640" cy="548640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Fluids/PMR Coupling Equations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53077" y="1972267"/>
                <a:ext cx="3453242" cy="543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sup>
                        </m:sSub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077" y="1972267"/>
                <a:ext cx="3453242" cy="543931"/>
              </a:xfrm>
              <a:prstGeom prst="rect">
                <a:avLst/>
              </a:prstGeom>
              <a:blipFill rotWithShape="0">
                <a:blip r:embed="rId2"/>
                <a:stretch>
                  <a:fillRect l="-177"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ine 24"/>
          <p:cNvSpPr>
            <a:spLocks noChangeShapeType="1"/>
          </p:cNvSpPr>
          <p:nvPr/>
        </p:nvSpPr>
        <p:spPr bwMode="auto">
          <a:xfrm flipV="1">
            <a:off x="7759700" y="4425950"/>
            <a:ext cx="1588" cy="4905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Oval 25"/>
          <p:cNvSpPr>
            <a:spLocks noChangeArrowheads="1"/>
          </p:cNvSpPr>
          <p:nvPr/>
        </p:nvSpPr>
        <p:spPr bwMode="auto">
          <a:xfrm>
            <a:off x="7716838" y="4905375"/>
            <a:ext cx="98425" cy="98425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Line 26"/>
          <p:cNvSpPr>
            <a:spLocks noChangeShapeType="1"/>
          </p:cNvSpPr>
          <p:nvPr/>
        </p:nvSpPr>
        <p:spPr bwMode="auto">
          <a:xfrm flipH="1">
            <a:off x="7748588" y="5014913"/>
            <a:ext cx="9525" cy="4921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Line 27"/>
          <p:cNvSpPr>
            <a:spLocks noChangeShapeType="1"/>
          </p:cNvSpPr>
          <p:nvPr/>
        </p:nvSpPr>
        <p:spPr bwMode="auto">
          <a:xfrm>
            <a:off x="7812088" y="4959350"/>
            <a:ext cx="493712" cy="111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Line 28"/>
          <p:cNvSpPr>
            <a:spLocks noChangeShapeType="1"/>
          </p:cNvSpPr>
          <p:nvPr/>
        </p:nvSpPr>
        <p:spPr bwMode="auto">
          <a:xfrm flipH="1" flipV="1">
            <a:off x="7232650" y="4938713"/>
            <a:ext cx="501650" cy="22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Line 29"/>
          <p:cNvSpPr>
            <a:spLocks noChangeShapeType="1"/>
          </p:cNvSpPr>
          <p:nvPr/>
        </p:nvSpPr>
        <p:spPr bwMode="auto">
          <a:xfrm flipV="1">
            <a:off x="7821613" y="4619625"/>
            <a:ext cx="373062" cy="306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Line 30"/>
          <p:cNvSpPr>
            <a:spLocks noChangeShapeType="1"/>
          </p:cNvSpPr>
          <p:nvPr/>
        </p:nvSpPr>
        <p:spPr bwMode="auto">
          <a:xfrm>
            <a:off x="7754938" y="4979988"/>
            <a:ext cx="350837" cy="328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Line 31"/>
          <p:cNvSpPr>
            <a:spLocks noChangeShapeType="1"/>
          </p:cNvSpPr>
          <p:nvPr/>
        </p:nvSpPr>
        <p:spPr bwMode="auto">
          <a:xfrm flipH="1" flipV="1">
            <a:off x="7405688" y="4586288"/>
            <a:ext cx="327025" cy="3508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Line 32"/>
          <p:cNvSpPr>
            <a:spLocks noChangeShapeType="1"/>
          </p:cNvSpPr>
          <p:nvPr/>
        </p:nvSpPr>
        <p:spPr bwMode="auto">
          <a:xfrm flipH="1">
            <a:off x="7383463" y="5002213"/>
            <a:ext cx="349250" cy="263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105775" y="4151819"/>
                <a:ext cx="395810" cy="422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775" y="4151819"/>
                <a:ext cx="395810" cy="422873"/>
              </a:xfrm>
              <a:prstGeom prst="rect">
                <a:avLst/>
              </a:prstGeom>
              <a:blipFill rotWithShape="0">
                <a:blip r:embed="rId3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7338349" y="5822066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Quadrature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104889" y="3899303"/>
                <a:ext cx="2806419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𝐺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889" y="3899303"/>
                <a:ext cx="2806419" cy="76931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661975" y="5491815"/>
                <a:ext cx="3453242" cy="660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sup>
                          </m:sSub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975" y="5491815"/>
                <a:ext cx="3453242" cy="6605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231037" y="5437410"/>
                <a:ext cx="2806419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037" y="5437410"/>
                <a:ext cx="2806419" cy="7693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Box 1055"/>
          <p:cNvSpPr txBox="1">
            <a:spLocks noChangeArrowheads="1"/>
          </p:cNvSpPr>
          <p:nvPr/>
        </p:nvSpPr>
        <p:spPr bwMode="auto">
          <a:xfrm>
            <a:off x="4841756" y="2977942"/>
            <a:ext cx="378787" cy="372006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7737" y="2933569"/>
                <a:ext cx="2806419" cy="732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f>
                        <m:f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737" y="2933569"/>
                <a:ext cx="2806419" cy="73206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6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PMR/Thermal Coupling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auto">
          <a:xfrm flipH="1">
            <a:off x="2432050" y="2033588"/>
            <a:ext cx="4397375" cy="668337"/>
          </a:xfrm>
          <a:prstGeom prst="rightArrow">
            <a:avLst>
              <a:gd name="adj1" fmla="val 50000"/>
              <a:gd name="adj2" fmla="val 164489"/>
            </a:avLst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Irradiation</a:t>
            </a:r>
          </a:p>
        </p:txBody>
      </p:sp>
      <p:sp>
        <p:nvSpPr>
          <p:cNvPr id="6" name="Oval 14"/>
          <p:cNvSpPr>
            <a:spLocks noChangeArrowheads="1"/>
          </p:cNvSpPr>
          <p:nvPr/>
        </p:nvSpPr>
        <p:spPr bwMode="auto">
          <a:xfrm>
            <a:off x="6673850" y="1073150"/>
            <a:ext cx="2295525" cy="2295525"/>
          </a:xfrm>
          <a:prstGeom prst="ellipse">
            <a:avLst/>
          </a:prstGeom>
          <a:solidFill>
            <a:srgbClr val="00CCFF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auto">
          <a:xfrm>
            <a:off x="2205562" y="1354138"/>
            <a:ext cx="4676775" cy="668337"/>
          </a:xfrm>
          <a:prstGeom prst="rightArrow">
            <a:avLst>
              <a:gd name="adj1" fmla="val 50000"/>
              <a:gd name="adj2" fmla="val 174941"/>
            </a:avLst>
          </a:prstGeom>
          <a:solidFill>
            <a:srgbClr val="99FF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Temperature</a:t>
            </a:r>
          </a:p>
        </p:txBody>
      </p:sp>
      <p:sp>
        <p:nvSpPr>
          <p:cNvPr id="8" name="Oval 18"/>
          <p:cNvSpPr>
            <a:spLocks noChangeArrowheads="1"/>
          </p:cNvSpPr>
          <p:nvPr/>
        </p:nvSpPr>
        <p:spPr bwMode="auto">
          <a:xfrm>
            <a:off x="119063" y="1058863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7042150" y="1822450"/>
            <a:ext cx="16319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Participating 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Media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Radiation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n(n+2) DOF/node</a:t>
            </a:r>
          </a:p>
        </p:txBody>
      </p: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3684588" y="1838325"/>
            <a:ext cx="1912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SURFACE</a:t>
            </a:r>
          </a:p>
        </p:txBody>
      </p:sp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73025" y="1636713"/>
            <a:ext cx="239395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Conduction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Heat Transfer,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Enclosure Radiation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 DOF/node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 + chemistry</a:t>
            </a:r>
          </a:p>
        </p:txBody>
      </p:sp>
      <p:sp>
        <p:nvSpPr>
          <p:cNvPr id="12" name="Line 26"/>
          <p:cNvSpPr>
            <a:spLocks noChangeShapeType="1"/>
          </p:cNvSpPr>
          <p:nvPr/>
        </p:nvSpPr>
        <p:spPr bwMode="auto">
          <a:xfrm>
            <a:off x="239713" y="1662113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 Box 27"/>
          <p:cNvSpPr txBox="1">
            <a:spLocks noChangeArrowheads="1"/>
          </p:cNvSpPr>
          <p:nvPr/>
        </p:nvSpPr>
        <p:spPr bwMode="auto">
          <a:xfrm>
            <a:off x="567079" y="1217613"/>
            <a:ext cx="138211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smtClean="0"/>
              <a:t>Thermal</a:t>
            </a:r>
            <a:endParaRPr lang="en-US" sz="2400" b="1" dirty="0"/>
          </a:p>
        </p:txBody>
      </p:sp>
      <p:sp>
        <p:nvSpPr>
          <p:cNvPr id="14" name="Line 28"/>
          <p:cNvSpPr>
            <a:spLocks noChangeShapeType="1"/>
          </p:cNvSpPr>
          <p:nvPr/>
        </p:nvSpPr>
        <p:spPr bwMode="auto">
          <a:xfrm>
            <a:off x="6807200" y="1695450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 Box 29"/>
          <p:cNvSpPr txBox="1">
            <a:spLocks noChangeArrowheads="1"/>
          </p:cNvSpPr>
          <p:nvPr/>
        </p:nvSpPr>
        <p:spPr bwMode="auto">
          <a:xfrm>
            <a:off x="7297738" y="1250950"/>
            <a:ext cx="78258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 smtClean="0"/>
              <a:t>PMR</a:t>
            </a:r>
            <a:endParaRPr lang="en-US" sz="2400" b="1" dirty="0"/>
          </a:p>
        </p:txBody>
      </p:sp>
      <p:pic>
        <p:nvPicPr>
          <p:cNvPr id="16" name="Picture 52" descr="pmrCondGe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889" y="4033838"/>
            <a:ext cx="2249488" cy="224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Line 53"/>
          <p:cNvSpPr>
            <a:spLocks noChangeShapeType="1"/>
          </p:cNvSpPr>
          <p:nvPr/>
        </p:nvSpPr>
        <p:spPr bwMode="auto">
          <a:xfrm flipH="1" flipV="1">
            <a:off x="1278502" y="4059238"/>
            <a:ext cx="1524000" cy="1444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54"/>
          <p:cNvSpPr>
            <a:spLocks noChangeShapeType="1"/>
          </p:cNvSpPr>
          <p:nvPr/>
        </p:nvSpPr>
        <p:spPr bwMode="auto">
          <a:xfrm flipH="1" flipV="1">
            <a:off x="1418202" y="5456238"/>
            <a:ext cx="1346200" cy="1444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55"/>
          <p:cNvSpPr>
            <a:spLocks noChangeShapeType="1"/>
          </p:cNvSpPr>
          <p:nvPr/>
        </p:nvSpPr>
        <p:spPr bwMode="auto">
          <a:xfrm flipH="1" flipV="1">
            <a:off x="1303902" y="4618038"/>
            <a:ext cx="1524000" cy="5889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56"/>
          <p:cNvSpPr>
            <a:spLocks noChangeShapeType="1"/>
          </p:cNvSpPr>
          <p:nvPr/>
        </p:nvSpPr>
        <p:spPr bwMode="auto">
          <a:xfrm flipH="1" flipV="1">
            <a:off x="1354702" y="4376738"/>
            <a:ext cx="1587500" cy="2968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57"/>
          <p:cNvSpPr>
            <a:spLocks noChangeArrowheads="1"/>
          </p:cNvSpPr>
          <p:nvPr/>
        </p:nvSpPr>
        <p:spPr bwMode="auto">
          <a:xfrm>
            <a:off x="2758052" y="3946525"/>
            <a:ext cx="2981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r</a:t>
            </a:r>
            <a:r>
              <a:rPr lang="en-US" sz="2400" baseline="-25000">
                <a:latin typeface="Times New Roman" charset="0"/>
              </a:rPr>
              <a:t>o</a:t>
            </a:r>
            <a:r>
              <a:rPr lang="en-US" sz="2400">
                <a:latin typeface="Times New Roman" charset="0"/>
              </a:rPr>
              <a:t>, T</a:t>
            </a:r>
            <a:r>
              <a:rPr lang="en-US" sz="2400" baseline="-25000">
                <a:latin typeface="Times New Roman" charset="0"/>
              </a:rPr>
              <a:t>o </a:t>
            </a:r>
            <a:r>
              <a:rPr lang="en-US" sz="2400">
                <a:latin typeface="Times New Roman" charset="0"/>
              </a:rPr>
              <a:t>= 0.1 m, 600K</a:t>
            </a:r>
          </a:p>
        </p:txBody>
      </p:sp>
      <p:sp>
        <p:nvSpPr>
          <p:cNvPr id="22" name="Rectangle 58"/>
          <p:cNvSpPr>
            <a:spLocks noChangeArrowheads="1"/>
          </p:cNvSpPr>
          <p:nvPr/>
        </p:nvSpPr>
        <p:spPr bwMode="auto">
          <a:xfrm>
            <a:off x="2935852" y="4464050"/>
            <a:ext cx="3489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r</a:t>
            </a:r>
            <a:r>
              <a:rPr lang="en-US" sz="2400" baseline="-25000">
                <a:latin typeface="Times New Roman" charset="0"/>
              </a:rPr>
              <a:t>2</a:t>
            </a:r>
            <a:r>
              <a:rPr lang="en-US" sz="2400">
                <a:latin typeface="Times New Roman" charset="0"/>
              </a:rPr>
              <a:t>, T</a:t>
            </a:r>
            <a:r>
              <a:rPr lang="en-US" sz="2400" baseline="-25000">
                <a:latin typeface="Times New Roman" charset="0"/>
              </a:rPr>
              <a:t>2 </a:t>
            </a:r>
            <a:r>
              <a:rPr lang="en-US" sz="2400">
                <a:latin typeface="Times New Roman" charset="0"/>
              </a:rPr>
              <a:t>= 0.075 m, 599.291K</a:t>
            </a:r>
          </a:p>
        </p:txBody>
      </p:sp>
      <p:sp>
        <p:nvSpPr>
          <p:cNvPr id="23" name="Rectangle 59"/>
          <p:cNvSpPr>
            <a:spLocks noChangeArrowheads="1"/>
          </p:cNvSpPr>
          <p:nvPr/>
        </p:nvSpPr>
        <p:spPr bwMode="auto">
          <a:xfrm>
            <a:off x="2773927" y="5454650"/>
            <a:ext cx="30368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r</a:t>
            </a:r>
            <a:r>
              <a:rPr lang="en-US" sz="2400" baseline="-25000">
                <a:latin typeface="Times New Roman" charset="0"/>
              </a:rPr>
              <a:t>i</a:t>
            </a:r>
            <a:r>
              <a:rPr lang="en-US" sz="2400">
                <a:latin typeface="Times New Roman" charset="0"/>
              </a:rPr>
              <a:t>, T</a:t>
            </a:r>
            <a:r>
              <a:rPr lang="en-US" sz="2400" baseline="-25000">
                <a:latin typeface="Times New Roman" charset="0"/>
              </a:rPr>
              <a:t>i </a:t>
            </a:r>
            <a:r>
              <a:rPr lang="en-US" sz="2400">
                <a:latin typeface="Times New Roman" charset="0"/>
              </a:rPr>
              <a:t>= 0.03 m, 300K</a:t>
            </a:r>
          </a:p>
        </p:txBody>
      </p:sp>
      <p:sp>
        <p:nvSpPr>
          <p:cNvPr id="24" name="Rectangle 60"/>
          <p:cNvSpPr>
            <a:spLocks noChangeArrowheads="1"/>
          </p:cNvSpPr>
          <p:nvPr/>
        </p:nvSpPr>
        <p:spPr bwMode="auto">
          <a:xfrm>
            <a:off x="2834252" y="4997450"/>
            <a:ext cx="3336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r</a:t>
            </a:r>
            <a:r>
              <a:rPr lang="en-US" sz="2400" baseline="-25000">
                <a:latin typeface="Times New Roman" charset="0"/>
              </a:rPr>
              <a:t>1</a:t>
            </a:r>
            <a:r>
              <a:rPr lang="en-US" sz="2400">
                <a:latin typeface="Times New Roman" charset="0"/>
              </a:rPr>
              <a:t>, T</a:t>
            </a:r>
            <a:r>
              <a:rPr lang="en-US" sz="2400" baseline="-25000">
                <a:latin typeface="Times New Roman" charset="0"/>
              </a:rPr>
              <a:t>1 </a:t>
            </a:r>
            <a:r>
              <a:rPr lang="en-US" sz="2400">
                <a:latin typeface="Times New Roman" charset="0"/>
              </a:rPr>
              <a:t>= 0.05 m, 302.834K</a:t>
            </a:r>
          </a:p>
        </p:txBody>
      </p:sp>
      <p:sp>
        <p:nvSpPr>
          <p:cNvPr id="25" name="Rectangle 61"/>
          <p:cNvSpPr>
            <a:spLocks noChangeArrowheads="1"/>
          </p:cNvSpPr>
          <p:nvPr/>
        </p:nvSpPr>
        <p:spPr bwMode="auto">
          <a:xfrm>
            <a:off x="487466" y="6388184"/>
            <a:ext cx="52387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PMR:Conduction</a:t>
            </a:r>
            <a:r>
              <a:rPr lang="en-US" dirty="0"/>
              <a:t> through concentric spheres</a:t>
            </a:r>
          </a:p>
        </p:txBody>
      </p:sp>
      <p:pic>
        <p:nvPicPr>
          <p:cNvPr id="26" name="Picture 6" descr="inn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82558" y="3787378"/>
            <a:ext cx="2552237" cy="2267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580107" y="6276975"/>
            <a:ext cx="2432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O(1.8) with faceting, </a:t>
            </a:r>
          </a:p>
          <a:p>
            <a:pPr algn="ctr"/>
            <a:r>
              <a:rPr lang="en-US" dirty="0" smtClean="0"/>
              <a:t>O(2) without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0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3382</TotalTime>
  <Words>1387</Words>
  <Application>Microsoft Macintosh PowerPoint</Application>
  <PresentationFormat>On-screen Show (4:3)</PresentationFormat>
  <Paragraphs>208</Paragraphs>
  <Slides>14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Calibri</vt:lpstr>
      <vt:lpstr>Cambria Math</vt:lpstr>
      <vt:lpstr>Garamond</vt:lpstr>
      <vt:lpstr>Gill Sans MT</vt:lpstr>
      <vt:lpstr>Mangal</vt:lpstr>
      <vt:lpstr>Symbol</vt:lpstr>
      <vt:lpstr>Symbol</vt:lpstr>
      <vt:lpstr>Times New Roman</vt:lpstr>
      <vt:lpstr>Trebuchet MS</vt:lpstr>
      <vt:lpstr>Wingdings</vt:lpstr>
      <vt:lpstr>Arial</vt:lpstr>
      <vt:lpstr>Sandia2018_4x3</vt:lpstr>
      <vt:lpstr>Equation</vt:lpstr>
      <vt:lpstr>Guest Lecture Stanford ME469: Multiphysics Coupling</vt:lpstr>
      <vt:lpstr>Multiphysics Coupling: Outline</vt:lpstr>
      <vt:lpstr>We Live in a Multiphysics World</vt:lpstr>
      <vt:lpstr>Conjugate Heat Transfer Coupling</vt:lpstr>
      <vt:lpstr>Conjugate Heat Transfer Coupling, Equations</vt:lpstr>
      <vt:lpstr>Fluid/CHT Coupling Verification</vt:lpstr>
      <vt:lpstr>Fluids/PMR Coupling</vt:lpstr>
      <vt:lpstr>Fluids/PMR Coupling Equations</vt:lpstr>
      <vt:lpstr>PMR/Thermal Coupling</vt:lpstr>
      <vt:lpstr>PMR/Thermal Coupling Equations</vt:lpstr>
      <vt:lpstr>Conjugate Heat Transfer Stability</vt:lpstr>
      <vt:lpstr>Conjugate Heat Transfer Stability, In Practice</vt:lpstr>
      <vt:lpstr>Other Linearization Procedures</vt:lpstr>
      <vt:lpstr>Multiphysics Coupling: Conclusions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80</cp:revision>
  <dcterms:created xsi:type="dcterms:W3CDTF">2017-10-14T01:15:26Z</dcterms:created>
  <dcterms:modified xsi:type="dcterms:W3CDTF">2018-05-04T20:54:30Z</dcterms:modified>
</cp:coreProperties>
</file>